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1" r:id="rId4"/>
    <p:sldId id="290" r:id="rId5"/>
    <p:sldId id="289" r:id="rId6"/>
    <p:sldId id="288" r:id="rId7"/>
    <p:sldId id="273" r:id="rId8"/>
    <p:sldId id="260" r:id="rId9"/>
    <p:sldId id="263" r:id="rId10"/>
    <p:sldId id="276" r:id="rId11"/>
    <p:sldId id="274" r:id="rId12"/>
    <p:sldId id="277" r:id="rId13"/>
    <p:sldId id="278" r:id="rId14"/>
    <p:sldId id="264" r:id="rId15"/>
    <p:sldId id="265" r:id="rId16"/>
    <p:sldId id="266" r:id="rId17"/>
    <p:sldId id="267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3F2"/>
    <a:srgbClr val="4472C4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17.2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1,'2'0,"0"1,0 0,0 0,0 0,0 0,0 0,0 0,0 1,-1-1,1 1,0-1,0 2,6 4,16 11,1-1,0-2,1 0,9 2,-19-9,1-2,-1-1,2 0,-1-1,0 0,1-2,17 1,260-4,-109-1,-156 2,0-1,0-1,-1-2,27-6,-5-6,-37 10,0 2,0 0,0 0,8 0,63-9,-47 7,1 1,18 0,15 6,-40 0,0-1,0-2,0-1,17-4,-10 0,1 1,1 2,10 1,124 4,-65 1,-17-3,-13-1,35 6,-97-2,0 1,11 4,33 5,18-8,-49-4,-1 2,0 1,5 2,32 10,-28-6,1-1,0-2,1-1,8-2,1939-5,-1965 1,0-2,0 0,13-4,-9 1,1 2,5 0,8 0,20-5,-26 3,0 1,14 1,-16 2,-1-2,9-2,51-6,138 8,-186 5,-28 0,1 1,-1 0,1 1,4 3,-2-2,0 0,19 2,264-4,-154-4,672 2,-782 2,1 1,16 5,-9-1,17-1,329-3,-203-5,2383 2,-2570 0,-1 0,0 0,1 0,-1 0,1 0,-1 0,1 0,-1-1,0 1,1 0,-1-1,0 1,1-1,-1 1,0-1,0 0,1 0,-1 0,0 0,-1 0,1-1,-1 1,0 0,0 0,1 0,-1-1,0 1,0 0,0 0,0-1,-1 1,1 0,0 0,0 0,-1-1,1 1,-1 0,1 0,-1-1,-5-15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38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0,'0'0,"-3"3,0 0,0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43.1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35,'13'15,"0"1,0 0,5 10,2 4,-17-27,-1-1,1 1,-1-1,1 0,0 0,0-1,0 1,0 0,0-1,0 0,1 0,-1 0,4 1,47 7,-46-8,112 7,-72-6,-1 2,28 6,179 55,0 0,-195-57,0-2,1-4,-1-1,11-4,32 0,-20 4,105-4,-144 0,-1-2,0-1,17-7,41-14,-28 7,1 3,44-4,49 3,124 5,-196 13,82 0,115 17,-126-5,163-10,-152-4,1995 2,-2051 4,9 7,109 4,-180-15,81 1,91 14,-77-3,1-8,18-6,-9 0,100 3,253-2,-347-6,54 0,58-8,-5 0,-97 15,297-8,-171-1,48-3,315-17,-500 30,266-1,-222-15,26 0,844 16,-965-6,11-5,-13 0,21 5,-24 4,0-4,14-7,-24-1,1 5,15 4,-35 1,44-9,-45 4,47 2,-81 5,0-2,1-2,-2-2,18-5,-12 3,1 3,0 3,0 1,39 6,10-2,779-2,-796 4,84 14,-81-7,69 0,-41-11,-16-2,-1 6,38 7,45 7,111-6,-247-11,88 6,42-1,9 3,-89-3,67 8,-5 1,-69-9,-12 0,5-4,108-2,-177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57.6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0 333,'4'-3,"0"0,1 0,-1 0,1 0,0 1,-1 0,1 0,3-1,8-4,31-11,0 2,1 3,0 1,37-3,48-12,-43 7,1 5,0 3,1 5,67 3,955 6,-689-2,-317 4,20 7,94 4,65-21,233-35,-380 32,1 6,83 11,-81-2,909 9,-653 4,-372-17,579 8,-375-12,1405 2,-1309 15,-16 0,15-17,163-26,-257-2,86-28,-232 45,2 3,-1 5,56 3,-61 2,16-6,47-9,-57 4,2 4,-1 4,-47 2,23-5,-30 2,1 2,24 2,-59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6:01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0 147,'64'6,"-4"1,102-6,1-7,-2-7,19-10,12-1,156 3,195 20,-254 3,582 30,-411 25,-220-23,114-3,136-15,-285-11,229 11,-114-3,-8-1,721 31,-880-43,591 14,231 1,-971-15,948-33,-907 31,586-13,-361 11,178 0,179-4,-452 3,203-11,106-1,-185 11,109-16,204-5,-245 4,-65 2,-10 0,73-2,141 14,-319 7,-72 2,0-4,40-11,6-2,104 5,56-6,473-17,439 32,-639 5,-499-2,-92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6:38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0 279,'1'-3,"-1"0,1 0,0 0,0 0,1 1,-1-1,1 0,-1 1,1-1,0 1,0-1,0 1,0 0,0 0,1-1,36-29,-28 23,0 1,1 0,1 1,-1 0,1 1,0 1,0 0,1 1,7-2,24-4,0 3,1 1,37 1,474 6,-514 0,1 3,-1 1,25 7,126 37,-108-26,0-3,28 0,-76-17,35-1,-44-3,0 2,0 1,-1 1,3 2,8 2,1-3,-1-1,23-1,17 0,-36 3,0 2,-1 2,34 12,-18-5,31 3,257 31,-254-41,0-5,75-5,-38-1,-25 0,-1-5,0-4,0-5,-1-4,30-13,-86 20,0 1,0 3,1 1,43 0,4 8,-31 0,0-2,34-6,11-3,1 4,64 7,-86 1,-26 2,59 10,-18-1,120 13,-141-14,-2-1,59 0,-86-9,-1 3,32 7,-8-2,0-4,0-3,36-5,8 1,381 2,-454 2,-1 2,10 4,-6-2,35 1,256-8,-293-1,-1-2,6-3,3 0,14 1,-52 6,51-3,0-2,7-5,-34 5,27 0,-43 4,0 0,0-2,0-1,0-1,22-8,-23 5,-1 2,1 0,1 2,-1 0,18 1,39 1,6 4,-7 0,19 0,6 0,28-6,-31-9,-53 6,23 0,349 5,-217 4,-104-3,31 0,106 14,-37 1,165-10,-208-5,-140 0,-1-1,0 0,1-1,5-3,-3 1,1 1,17-1,267 3,-155 4,11 4,73 16,-77-6,94-4,434-13,-656 2,0 2,-1 0,1 3,62 6,4-5,20 7,8-2,-22-2,-12-2,29-3,-17-2,-47 2,8 4,-18-3,0-1,12-2,-4-3,43 0,58 10,35 4,155-10,-239-5,-4-4,0-4,37-11,-14 2,119-14,-215 27,-1-1,0 0,-1-2,8-4,0 0,1 2,2 0,157-22,38-32,-134 34,88-14,74-10,-196 47,0 2,0 4,18 2,-19 1,-14 1,-2 3,1 1,-1 3,0 1,7 6,15 2,49 6,-73-18,36 7,1-4,-1-3,8-4,-55-1,1 0,21 6,35 3,59 5,-1 7,76 25,-101-21,202 34,-169-40,46 8,123 16,-236-38,48-3,-47-3,41 8,80 16,149-5,-240-20,203-2,-272-3,-1-3,1-1,42-15,-1 1,-59 17,-1-2,0-2,0 0,-1-2,0-2,1-2,-15 8,1 0,0 2,0-1,0 2,1 0,-1 2,1 0,16-1,29 1,59 5,-49 0,-4 0,-12 0,56-6,-48-9,-48 9,0 0,0 1,5 0,39 2,-42 2,-1-1,1-2,0 1,-1-2,10-3,7-2,35-4,12-2,-42 8,2 2,-1 1,0 3,27 2,10 0,-59-1,-13-1,-1 1,1-1,0 0,0 0,-1-1,1 1,-1-1,1-1,0 1,4-3,-10 4,1 0,0-1,-1 1,1-1,-1 1,1-1,-1 1,1-1,-1 0,1 1,-1-1,0 0,1 1,-1-1,0 0,0 1,1-1,-1 0,0 0,0 1,0-1,0 0,0 0,0 1,0-1,0 0,0 0,0 1,-1-2,-9-21,-16-15,-1 0,-2 2,-18-16,27 30,-19-21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6:41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1 145,'774'0,"-762"0,1 0,-1-1,1-1,-1 0,0-1,0 0,0-1,-1 0,1 0,-1-2,0 1,1-2,-4 2,1 0,0 0,0 1,1 0,-1 0,1 1,4 0,11-2,0 2,7 0,-18 1,12-1,0-2,4-2,3 0,-27 5,0 1,0-1,0 0,0 0,-1-1,1 1,-1-1,1-1,-1 1,8-8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038-E49F-4410-8B10-3E9D59F54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F2E39-6648-458E-B151-198674C9F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54D7A-05D0-4899-B055-82C9B882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91779-97FE-4364-AB9D-7F64F3D5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153EC-1DE4-43EC-A618-646DD9D7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8361-4F4D-4D65-A8DC-FDED3CAC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05001-C094-46DB-8748-F0A3217F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309A1-4D88-44E2-85AB-9E586E16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1DAB-11BF-49C1-B645-9F982F1B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11C67-FD6F-4D91-A2AB-550526C1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CF953-F570-4833-8AB1-6D75DA9C2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D2D05-7341-40C1-9B47-87DCE53F1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C1460-EC86-4507-8F7F-39838462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AFC6F-8B72-4B81-A182-2720143C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860D4-53AF-4A76-BC1E-4876BCB4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7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E762-E715-4780-838A-23D9942E7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8A4D-8DED-4A7C-8498-44E0C671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1057-5451-47D8-BFF6-F39BA41E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5F2A9-C0EF-46D8-92D4-2F9C7B92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6D5CF-A468-42EE-B6DC-EA64B3B1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565A-AEF1-4AB7-9B34-A9DCE196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462F5-A63E-4122-A534-A64F89DF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9B2A4-414C-4304-A9C5-7A3EC4C8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428D2-A0B2-428F-954A-E25E13F4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056C-236B-465C-A9E9-A5667F1E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F38E-0F50-410F-B86D-29733F04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AA298-C1AD-44C9-B655-4B0552599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83CF5-305F-4A54-9CAB-24278B9FD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CFBBD-91CB-4F78-B9F1-E773DF2C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1F3C4-2B36-4FFE-BD4D-154BDC62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766E2-10CC-4B21-BFE9-6F1CA1AA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1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BE25-9E74-4A86-9BD4-211F73C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A6ED-9A69-400B-AE6B-9BECFC81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5D50-A684-4DA3-86C3-9E52ACEFB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E6ED1-FD7A-49A0-A0B8-982420D7C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28A06-97F2-49F6-887F-9C24C02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A0A49-43FC-436E-8952-5DB48742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542B-1FDC-41F5-BBA1-E37B3C1F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9921E-C266-4C41-B749-5F66AF3B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5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B3FD-46D6-4A5B-934C-3F6241AE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75D7A-5FAE-43CC-92A9-F5272456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17A4E-127A-4487-BF2F-89BDA91B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82A44-4933-4940-986C-AA637D26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2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D0F7D-2C8C-41EC-958E-C5FB280E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35181-1EB8-43A4-A00F-A99ED4FA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8FDD3-2B23-430E-A810-F33AF6BC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98E1-03B8-48BF-B657-3CC5B1C5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A631-15B3-4204-B182-AF0B44EA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B8F6C-553A-418C-A273-94CEA9EE3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A8FF9-A74B-4A8A-ABD7-FD28397D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8B86-5981-4376-B404-39DD5A30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B945F-00E9-4E4E-8347-1204B2AC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1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C877-2D73-438F-B72E-FA1FA87B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D3014-69A1-419D-BA63-F44BB5F6D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9E336-40E2-4420-9C9A-C81334C78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745BE-16D2-4F73-A6E4-3558F291B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41CD9-A85F-4C5D-A882-C1655A67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FBDBD-0599-4F62-BCC0-C9ADCDC3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2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BBC21A-9A19-4FA6-B167-7F6170E0E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3AE70-8CB7-4D78-B0A4-F86FBBE85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EE652-3792-41D1-A444-C86679F86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5FBC-B871-43A9-948B-26F4228604BD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549CF-EA6A-414E-BCDF-5476D68EE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77A9-A309-4E4B-B998-97DB71FA3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4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emf"/><Relationship Id="rId18" Type="http://schemas.openxmlformats.org/officeDocument/2006/relationships/customXml" Target="../ink/ink7.xml"/><Relationship Id="rId3" Type="http://schemas.openxmlformats.org/officeDocument/2006/relationships/image" Target="../media/image25.JPG"/><Relationship Id="rId21" Type="http://schemas.openxmlformats.org/officeDocument/2006/relationships/image" Target="../media/image2.png"/><Relationship Id="rId7" Type="http://schemas.openxmlformats.org/officeDocument/2006/relationships/image" Target="../media/image28.emf"/><Relationship Id="rId12" Type="http://schemas.openxmlformats.org/officeDocument/2006/relationships/customXml" Target="../ink/ink4.xml"/><Relationship Id="rId17" Type="http://schemas.openxmlformats.org/officeDocument/2006/relationships/image" Target="../media/image32.emf"/><Relationship Id="rId2" Type="http://schemas.openxmlformats.org/officeDocument/2006/relationships/image" Target="../media/image24.JPG"/><Relationship Id="rId16" Type="http://schemas.openxmlformats.org/officeDocument/2006/relationships/customXml" Target="../ink/ink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29.emf"/><Relationship Id="rId5" Type="http://schemas.openxmlformats.org/officeDocument/2006/relationships/image" Target="../media/image27.JPG"/><Relationship Id="rId15" Type="http://schemas.openxmlformats.org/officeDocument/2006/relationships/image" Target="../media/image31.emf"/><Relationship Id="rId10" Type="http://schemas.openxmlformats.org/officeDocument/2006/relationships/customXml" Target="../ink/ink3.xml"/><Relationship Id="rId19" Type="http://schemas.openxmlformats.org/officeDocument/2006/relationships/image" Target="../media/image33.emf"/><Relationship Id="rId4" Type="http://schemas.openxmlformats.org/officeDocument/2006/relationships/image" Target="../media/image26.JPG"/><Relationship Id="rId9" Type="http://schemas.openxmlformats.org/officeDocument/2006/relationships/image" Target="../media/image170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457D9D-AF05-4290-839F-0A76B691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2D57A48-8161-4E28-8693-05C7A18F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11" y="1025617"/>
            <a:ext cx="4844096" cy="48067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E3CF111-DE35-4E96-B60E-B8F86CF2E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0987" y="5829514"/>
            <a:ext cx="5572125" cy="893762"/>
          </a:xfrm>
        </p:spPr>
        <p:txBody>
          <a:bodyPr/>
          <a:lstStyle/>
          <a:p>
            <a:r>
              <a:rPr lang="en-US" b="1" i="1" dirty="0"/>
              <a:t>Akshata Bodhankar</a:t>
            </a:r>
          </a:p>
          <a:p>
            <a:r>
              <a:rPr lang="en-US" b="1" i="1" dirty="0"/>
              <a:t>Pranshu Jaryal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C2D5F2E-B82A-4A0D-8F92-106E5B84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781" y="254091"/>
            <a:ext cx="1543051" cy="1543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CDB519-E70E-4DE4-B37A-785077727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3" y="26504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69AAE0-0013-403A-8F20-C9E5F6AB9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1658EE8-8823-4233-B4FA-6D190C206FF4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Taiwan became leader in world healthcare system</a:t>
            </a:r>
          </a:p>
        </p:txBody>
      </p:sp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096F08C3-4DE3-439B-A839-554872FC6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72" y="1014927"/>
            <a:ext cx="9135423" cy="1384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F8FC3-ABA7-4595-8071-63FDEC54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09" y="5538585"/>
            <a:ext cx="8641296" cy="103377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643B01-BC14-43EE-A209-47B49FF6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2" y="2515530"/>
            <a:ext cx="7329908" cy="101102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98FC5A-8E06-4054-967D-67A9E8B90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65" y="3659072"/>
            <a:ext cx="7801717" cy="17527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96EA8DC-1E91-4FED-94AE-B4282807E944}"/>
                  </a:ext>
                </a:extLst>
              </p14:cNvPr>
              <p14:cNvContentPartPr/>
              <p14:nvPr/>
            </p14:nvContentPartPr>
            <p14:xfrm>
              <a:off x="2773017" y="1843939"/>
              <a:ext cx="3837240" cy="51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96EA8DC-1E91-4FED-94AE-B4282807E9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9017" y="1735184"/>
                <a:ext cx="3944880" cy="268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A92D43E-A625-4EB0-BD45-91F7EE830B54}"/>
                  </a:ext>
                </a:extLst>
              </p14:cNvPr>
              <p14:cNvContentPartPr/>
              <p14:nvPr/>
            </p14:nvContentPartPr>
            <p14:xfrm>
              <a:off x="563118" y="3083431"/>
              <a:ext cx="3240" cy="3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A92D43E-A625-4EB0-BD45-91F7EE830B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118" y="2975431"/>
                <a:ext cx="1108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71E551-CB59-46D7-9706-0815252EE7AC}"/>
                  </a:ext>
                </a:extLst>
              </p14:cNvPr>
              <p14:cNvContentPartPr/>
              <p14:nvPr/>
            </p14:nvContentPartPr>
            <p14:xfrm>
              <a:off x="481398" y="2685484"/>
              <a:ext cx="7006320" cy="123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71E551-CB59-46D7-9706-0815252EE7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398" y="2577797"/>
                <a:ext cx="7113960" cy="338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104724-4FDC-4408-9001-2490A47E64C3}"/>
                  </a:ext>
                </a:extLst>
              </p14:cNvPr>
              <p14:cNvContentPartPr/>
              <p14:nvPr/>
            </p14:nvContentPartPr>
            <p14:xfrm>
              <a:off x="7609398" y="3973964"/>
              <a:ext cx="4187880" cy="120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104724-4FDC-4408-9001-2490A47E64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55398" y="3865640"/>
                <a:ext cx="4295520" cy="336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34CEB2-0115-410E-BF1A-CCEE71740227}"/>
                  </a:ext>
                </a:extLst>
              </p14:cNvPr>
              <p14:cNvContentPartPr/>
              <p14:nvPr/>
            </p14:nvContentPartPr>
            <p14:xfrm>
              <a:off x="4540758" y="4337204"/>
              <a:ext cx="7184520" cy="13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34CEB2-0115-410E-BF1A-CCEE717402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6758" y="4229204"/>
                <a:ext cx="72921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37A6E8E-DF0B-42D6-A762-6C915258BFAB}"/>
                  </a:ext>
                </a:extLst>
              </p14:cNvPr>
              <p14:cNvContentPartPr/>
              <p14:nvPr/>
            </p14:nvContentPartPr>
            <p14:xfrm>
              <a:off x="1466329" y="5723764"/>
              <a:ext cx="8598960" cy="200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37A6E8E-DF0B-42D6-A762-6C915258BF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12329" y="5615764"/>
                <a:ext cx="87066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F63CDE-2660-4CDD-A508-B3DE04B195E9}"/>
                  </a:ext>
                </a:extLst>
              </p14:cNvPr>
              <p14:cNvContentPartPr/>
              <p14:nvPr/>
            </p14:nvContentPartPr>
            <p14:xfrm>
              <a:off x="1384529" y="6040204"/>
              <a:ext cx="464040" cy="52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F63CDE-2660-4CDD-A508-B3DE04B195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30529" y="5932204"/>
                <a:ext cx="571680" cy="2678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F16881B-F543-457F-ABB7-E963CD33160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A3BEBCC-1B22-4484-8E41-D7994F57B8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6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2070F2-F3B2-4696-A6E4-AD29B0FF8B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D5666F-F3EF-4B9C-8766-0CAC645FF654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Taiwan became leader in world healthcare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D1273-C069-4C61-B2A0-03B1283F7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03" y="2430507"/>
            <a:ext cx="6708775" cy="64347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C0A8E2-C229-4615-8B11-34B8C6EC9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1" y="883560"/>
            <a:ext cx="7296150" cy="134134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EEF17-7D28-48B4-A38E-AED54337F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" y="3411041"/>
            <a:ext cx="6692900" cy="172720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681F6F-4240-40AB-81BF-BBA4BC4B3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94" y="5289813"/>
            <a:ext cx="4612223" cy="1369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157D1-B8E0-4FAB-B555-3FEF6F2E1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723F87D-CA9B-43D7-8DAA-AF9220A26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60C5EC-B119-4832-BF97-7BCD5D112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2CD66-FA1B-4C0A-80ED-342F7BE3A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82" y="1061416"/>
            <a:ext cx="8052286" cy="4518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BE0A4-4005-406C-A607-ECE53B950814}"/>
              </a:ext>
            </a:extLst>
          </p:cNvPr>
          <p:cNvSpPr txBox="1"/>
          <p:nvPr/>
        </p:nvSpPr>
        <p:spPr>
          <a:xfrm>
            <a:off x="9763125" y="5990586"/>
            <a:ext cx="2428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Sources: Data for OECD countries are based on the 2015 comparative price report by the International Federation of Health Plans. </a:t>
            </a:r>
            <a:endParaRPr lang="en-US" sz="1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BC43A3-B959-4175-97E4-B87B963E1916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Drugs and procedures cost much less in Taiwan than elsewhere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4EE7F-6C23-4D92-87DD-8C934E13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914F3B8-6397-4657-8992-2FCD8C249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F0EB084-994B-4D37-A8E0-107800E1A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78B1FE-097A-4586-8F80-6B610042C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" y="1688375"/>
            <a:ext cx="5730452" cy="348124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4D0D33-663D-406C-A054-0B8A91DB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82" y="1668007"/>
            <a:ext cx="5878546" cy="34812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9685BB9-F873-454E-9E63-47CCE61FC2E8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Medical personnel and institutions drastically increased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944B8-1F3A-455E-9210-12A1F6908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C16D337-C059-415A-BE6E-A27A2CCB8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10DEDF-705F-4F47-8C2B-7FA974964791}"/>
              </a:ext>
            </a:extLst>
          </p:cNvPr>
          <p:cNvSpPr txBox="1"/>
          <p:nvPr/>
        </p:nvSpPr>
        <p:spPr>
          <a:xfrm>
            <a:off x="9915045" y="6193779"/>
            <a:ext cx="24288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Sources: </a:t>
            </a:r>
          </a:p>
          <a:p>
            <a:r>
              <a:rPr lang="en-US" sz="1100" dirty="0"/>
              <a:t>1. Ministry of Health and Welfare</a:t>
            </a:r>
          </a:p>
          <a:p>
            <a:r>
              <a:rPr lang="en-US" sz="1100" dirty="0"/>
              <a:t>2. Ministry of the Interior</a:t>
            </a:r>
          </a:p>
        </p:txBody>
      </p:sp>
    </p:spTree>
    <p:extLst>
      <p:ext uri="{BB962C8B-B14F-4D97-AF65-F5344CB8AC3E}">
        <p14:creationId xmlns:p14="http://schemas.microsoft.com/office/powerpoint/2010/main" val="20657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D87E-EE8A-4893-B863-957360D9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375C-075D-4AF3-9513-614929BC0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CC169-7697-4A5D-986F-3FF5A9D9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519"/>
            <a:ext cx="12192000" cy="62388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C34BE-4AAC-44A0-97AF-66BE9F2F51ED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87002"/>
          </a:xfrm>
          <a:prstGeom prst="rect">
            <a:avLst/>
          </a:prstGeom>
          <a:solidFill>
            <a:srgbClr val="4472C4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Taipei, having highest number of hospitals, which are also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ranking highly is the first choice for treatments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DE2AB-B945-414B-98DC-809D5791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26BB254-E733-4BF5-9B03-8A77BB5B6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3579-7C8C-4B58-9719-CC3955EA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9C9F4-847E-4820-A6D8-04158E96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659F7-0620-41EC-AD36-179B0325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448"/>
            <a:ext cx="12192000" cy="62268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1B4627-CA71-442D-8D16-7D56C7420630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87002"/>
          </a:xfrm>
          <a:prstGeom prst="rect">
            <a:avLst/>
          </a:prstGeom>
          <a:solidFill>
            <a:srgbClr val="4472C4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Average ranking of hospitals from Tainan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is among the top 5 and can be our second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2690B-8C4F-41C6-8211-785653DB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9D48322-B3E0-4C3A-B913-C5E5221B3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8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7F4-D7D2-47D0-A456-A678948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B6DC-F075-4291-9A62-3C38FC84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D3E34-9209-4478-B31D-77FF5C92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6"/>
            <a:ext cx="12192000" cy="6175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88BA54-A307-4C88-9A3A-799AE4070A94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87001"/>
          </a:xfrm>
          <a:prstGeom prst="rect">
            <a:avLst/>
          </a:prstGeom>
          <a:solidFill>
            <a:srgbClr val="4472C4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Changhua with just 7 hospitals is ranked in to top 10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and has considerable  online presence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CCD83-FE3F-41BF-AF41-26FCF0C5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189EDD-8810-47C6-BDEF-8FCED0FB0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5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DA3F-A460-4526-B3FB-EAA54815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au Public - Taiwan Medical Data Analysis 2020-05-15 02-51-18">
            <a:hlinkClick r:id="" action="ppaction://media"/>
            <a:extLst>
              <a:ext uri="{FF2B5EF4-FFF2-40B4-BE49-F238E27FC236}">
                <a16:creationId xmlns:a16="http://schemas.microsoft.com/office/drawing/2014/main" id="{F3E3DCBD-FC4B-4091-BA8B-AA7814C372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9448"/>
            <a:ext cx="12192000" cy="541354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A8B8FE-F8EC-48E2-BA63-81AE1920B9DF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3483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With no competition in Changhua, high profits can be earned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D60CF-A614-4CA4-BF09-3E37C6AD5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9C7AD31-8F57-4BCD-89A7-A2EB6CB7B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8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5"/>
            <a:ext cx="12192000" cy="629448"/>
          </a:xfrm>
          <a:solidFill>
            <a:srgbClr val="4472C4"/>
          </a:solidFill>
        </p:spPr>
        <p:txBody>
          <a:bodyPr>
            <a:no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The Company must invest in medical tourism in Taiwan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8E823-7011-449E-8E4A-BD6ADD64A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78" y="4739704"/>
            <a:ext cx="5488573" cy="1631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boom is not just factored by the increase in number of tourists but also because of increase in the medical professionals, equipment and cost for treatment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E302AD-F3C0-40DE-A9FE-433EF4BCE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1C4FB55-553B-42FB-BB85-C2A20CA5C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48" y="884232"/>
            <a:ext cx="1484689" cy="148468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C198C6E-12D3-43A1-B530-F6F36BD50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55" y="2954036"/>
            <a:ext cx="1484689" cy="1484689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324238A-0671-4902-A90E-69A6725F9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863" y="986966"/>
            <a:ext cx="1484689" cy="1484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B1AF6F-4389-4683-9539-A02B5BC03FE5}"/>
              </a:ext>
            </a:extLst>
          </p:cNvPr>
          <p:cNvSpPr txBox="1"/>
          <p:nvPr/>
        </p:nvSpPr>
        <p:spPr>
          <a:xfrm>
            <a:off x="315879" y="2550088"/>
            <a:ext cx="304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Medical tourism in Taiwan is a booming industry in which one can invest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C8F684-2E97-4432-9EAF-5C4418310A9A}"/>
              </a:ext>
            </a:extLst>
          </p:cNvPr>
          <p:cNvSpPr txBox="1"/>
          <p:nvPr/>
        </p:nvSpPr>
        <p:spPr>
          <a:xfrm>
            <a:off x="8680174" y="2947238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Taipei, Tainan and Changhua are prime locations for a new hotel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71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6"/>
            <a:ext cx="12192000" cy="635413"/>
          </a:xfrm>
          <a:solidFill>
            <a:srgbClr val="4472C4"/>
          </a:solidFill>
        </p:spPr>
        <p:txBody>
          <a:bodyPr>
            <a:norm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Problem DNA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DF6964-0956-4974-B73D-6DE840AE91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48547"/>
          <a:ext cx="3866322" cy="3388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3508">
                <a:tc>
                  <a:txBody>
                    <a:bodyPr/>
                    <a:lstStyle/>
                    <a:p>
                      <a:r>
                        <a:rPr lang="en-US" dirty="0"/>
                        <a:t>Current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94951">
                <a:tc>
                  <a:txBody>
                    <a:bodyPr/>
                    <a:lstStyle/>
                    <a:p>
                      <a:r>
                        <a:rPr lang="en-US" dirty="0"/>
                        <a:t>A large international hotel chain wants to venture into the field of medical tourism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293436">
                <a:tc>
                  <a:txBody>
                    <a:bodyPr/>
                    <a:lstStyle/>
                    <a:p>
                      <a:r>
                        <a:rPr lang="en-US" dirty="0"/>
                        <a:t>The company wants to confirm that this market is sustainable and that they can start their hotel or acquire one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696466">
                <a:tc>
                  <a:txBody>
                    <a:bodyPr/>
                    <a:lstStyle/>
                    <a:p>
                      <a:r>
                        <a:rPr lang="en-US" dirty="0"/>
                        <a:t>What can the future course of action for the company look like?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A61DC39-11FA-4DC4-8A6D-088045F4C0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304657"/>
              </p:ext>
            </p:extLst>
          </p:nvPr>
        </p:nvGraphicFramePr>
        <p:xfrm>
          <a:off x="7285383" y="1348545"/>
          <a:ext cx="3866322" cy="338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r>
                        <a:rPr lang="en-US" dirty="0"/>
                        <a:t>Future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23357">
                <a:tc>
                  <a:txBody>
                    <a:bodyPr/>
                    <a:lstStyle/>
                    <a:p>
                      <a:r>
                        <a:rPr lang="en-US" dirty="0"/>
                        <a:t>The company has successfully ventured into medical tourism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071366">
                <a:tc>
                  <a:txBody>
                    <a:bodyPr/>
                    <a:lstStyle/>
                    <a:p>
                      <a:r>
                        <a:rPr lang="en-US" dirty="0"/>
                        <a:t>The team created a framework to help identify and optimize the businesses in medical tourism in which to invest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991522">
                <a:tc>
                  <a:txBody>
                    <a:bodyPr/>
                    <a:lstStyle/>
                    <a:p>
                      <a:r>
                        <a:rPr lang="en-US" dirty="0"/>
                        <a:t>The team has identified the factors to leading to investment in medical tourism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  <p:pic>
        <p:nvPicPr>
          <p:cNvPr id="20" name="Picture 19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F606889C-91B3-47A0-B597-ACD4A33E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78" y="1166937"/>
            <a:ext cx="669235" cy="66923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B53FF4A-3081-4263-8652-AAF6CDB40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7625" y="1166937"/>
            <a:ext cx="669237" cy="6692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F75367-8463-4BC7-96AC-386362C2CBC4}"/>
              </a:ext>
            </a:extLst>
          </p:cNvPr>
          <p:cNvSpPr txBox="1"/>
          <p:nvPr/>
        </p:nvSpPr>
        <p:spPr>
          <a:xfrm>
            <a:off x="4089125" y="5831302"/>
            <a:ext cx="4007770" cy="369332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factors influence medical tourism?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957E1-EB19-4791-B75D-CC18F4879C44}"/>
              </a:ext>
            </a:extLst>
          </p:cNvPr>
          <p:cNvSpPr txBox="1"/>
          <p:nvPr/>
        </p:nvSpPr>
        <p:spPr>
          <a:xfrm>
            <a:off x="4089124" y="5456005"/>
            <a:ext cx="4013752" cy="36933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D3B12D-5E81-46C1-8F22-529D020ED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4" name="Picture 3" descr="A picture containing fence, sign, drawing&#10;&#10;Description automatically generated">
            <a:extLst>
              <a:ext uri="{FF2B5EF4-FFF2-40B4-BE49-F238E27FC236}">
                <a16:creationId xmlns:a16="http://schemas.microsoft.com/office/drawing/2014/main" id="{3120233C-F11F-4248-A926-8C675BC8D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61" y="2483637"/>
            <a:ext cx="1253477" cy="12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9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-13252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52" y="-5966"/>
            <a:ext cx="12192000" cy="635413"/>
          </a:xfrm>
          <a:solidFill>
            <a:srgbClr val="4472C4"/>
          </a:solidFill>
        </p:spPr>
        <p:txBody>
          <a:bodyPr>
            <a:norm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Representation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38" y="-53008"/>
            <a:ext cx="662609" cy="6234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3B12D-5E81-46C1-8F22-529D020E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252"/>
            <a:ext cx="1434827" cy="623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20C8B-0246-43DC-AFE0-8CF3D8267A81}"/>
              </a:ext>
            </a:extLst>
          </p:cNvPr>
          <p:cNvSpPr txBox="1"/>
          <p:nvPr/>
        </p:nvSpPr>
        <p:spPr>
          <a:xfrm flipH="1">
            <a:off x="4593901" y="887896"/>
            <a:ext cx="3984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factors influence medical tourism?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3FD82-2381-40B2-81B5-ED41702C943B}"/>
              </a:ext>
            </a:extLst>
          </p:cNvPr>
          <p:cNvSpPr txBox="1"/>
          <p:nvPr/>
        </p:nvSpPr>
        <p:spPr>
          <a:xfrm flipH="1">
            <a:off x="1858278" y="1636643"/>
            <a:ext cx="1756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Medical industry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EDEB4-FE7D-4A20-AFA3-29228DB4F962}"/>
              </a:ext>
            </a:extLst>
          </p:cNvPr>
          <p:cNvSpPr txBox="1"/>
          <p:nvPr/>
        </p:nvSpPr>
        <p:spPr>
          <a:xfrm flipH="1">
            <a:off x="8679504" y="1636643"/>
            <a:ext cx="1756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Travel industry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1D051-D2B5-4598-8129-AA58A703732D}"/>
              </a:ext>
            </a:extLst>
          </p:cNvPr>
          <p:cNvSpPr txBox="1"/>
          <p:nvPr/>
        </p:nvSpPr>
        <p:spPr>
          <a:xfrm>
            <a:off x="1086672" y="2584174"/>
            <a:ext cx="125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Hospitals &amp; Clinics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CD8B9-7B13-4CD6-B200-E4E45E4F0A60}"/>
              </a:ext>
            </a:extLst>
          </p:cNvPr>
          <p:cNvSpPr txBox="1"/>
          <p:nvPr/>
        </p:nvSpPr>
        <p:spPr>
          <a:xfrm>
            <a:off x="3411143" y="2584173"/>
            <a:ext cx="156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Healthcare professionals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59779-216E-47C9-8954-9DD30F5A228F}"/>
              </a:ext>
            </a:extLst>
          </p:cNvPr>
          <p:cNvSpPr txBox="1"/>
          <p:nvPr/>
        </p:nvSpPr>
        <p:spPr>
          <a:xfrm>
            <a:off x="2525547" y="2584172"/>
            <a:ext cx="813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Drugs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69CEA2-A2F9-4D6F-B321-9D1A934F15B3}"/>
              </a:ext>
            </a:extLst>
          </p:cNvPr>
          <p:cNvCxnSpPr>
            <a:cxnSpLocks/>
          </p:cNvCxnSpPr>
          <p:nvPr/>
        </p:nvCxnSpPr>
        <p:spPr>
          <a:xfrm>
            <a:off x="2710063" y="2020934"/>
            <a:ext cx="0" cy="55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4BA4C1-6B87-43D3-B624-A9B0AC8D194D}"/>
              </a:ext>
            </a:extLst>
          </p:cNvPr>
          <p:cNvCxnSpPr>
            <a:cxnSpLocks/>
          </p:cNvCxnSpPr>
          <p:nvPr/>
        </p:nvCxnSpPr>
        <p:spPr>
          <a:xfrm>
            <a:off x="1858278" y="2005975"/>
            <a:ext cx="3609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5AED48-185E-4D80-9DF6-EF1FC2EDD924}"/>
              </a:ext>
            </a:extLst>
          </p:cNvPr>
          <p:cNvCxnSpPr>
            <a:cxnSpLocks/>
          </p:cNvCxnSpPr>
          <p:nvPr/>
        </p:nvCxnSpPr>
        <p:spPr>
          <a:xfrm>
            <a:off x="1858278" y="2005975"/>
            <a:ext cx="0" cy="57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EC635E-DAE2-45D5-B525-EAF1448787AF}"/>
              </a:ext>
            </a:extLst>
          </p:cNvPr>
          <p:cNvCxnSpPr>
            <a:cxnSpLocks/>
          </p:cNvCxnSpPr>
          <p:nvPr/>
        </p:nvCxnSpPr>
        <p:spPr>
          <a:xfrm>
            <a:off x="3964422" y="2005975"/>
            <a:ext cx="0" cy="57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018D26-9BC2-4B97-A7D7-54E41DB972AD}"/>
              </a:ext>
            </a:extLst>
          </p:cNvPr>
          <p:cNvCxnSpPr>
            <a:cxnSpLocks/>
          </p:cNvCxnSpPr>
          <p:nvPr/>
        </p:nvCxnSpPr>
        <p:spPr>
          <a:xfrm>
            <a:off x="2726628" y="1257228"/>
            <a:ext cx="6602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6E272E-E346-4AD1-80C4-32675C7E9F42}"/>
              </a:ext>
            </a:extLst>
          </p:cNvPr>
          <p:cNvCxnSpPr>
            <a:cxnSpLocks/>
          </p:cNvCxnSpPr>
          <p:nvPr/>
        </p:nvCxnSpPr>
        <p:spPr>
          <a:xfrm>
            <a:off x="2726628" y="1257228"/>
            <a:ext cx="0" cy="37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E20A83-40EC-4247-9687-5034E235CAC1}"/>
              </a:ext>
            </a:extLst>
          </p:cNvPr>
          <p:cNvCxnSpPr>
            <a:cxnSpLocks/>
          </p:cNvCxnSpPr>
          <p:nvPr/>
        </p:nvCxnSpPr>
        <p:spPr>
          <a:xfrm>
            <a:off x="9329524" y="1257228"/>
            <a:ext cx="0" cy="37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4BEA28-F962-46D2-9CE8-B1061A701E2D}"/>
              </a:ext>
            </a:extLst>
          </p:cNvPr>
          <p:cNvSpPr txBox="1"/>
          <p:nvPr/>
        </p:nvSpPr>
        <p:spPr>
          <a:xfrm>
            <a:off x="540020" y="3637536"/>
            <a:ext cx="212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hospitals &amp; clinics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A6F689-18B3-471A-AA79-1922AD588640}"/>
              </a:ext>
            </a:extLst>
          </p:cNvPr>
          <p:cNvSpPr txBox="1"/>
          <p:nvPr/>
        </p:nvSpPr>
        <p:spPr>
          <a:xfrm flipH="1">
            <a:off x="2710063" y="3637535"/>
            <a:ext cx="10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beds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0AB28F-B8DE-4E18-B80A-1729F4A46F2B}"/>
              </a:ext>
            </a:extLst>
          </p:cNvPr>
          <p:cNvSpPr txBox="1"/>
          <p:nvPr/>
        </p:nvSpPr>
        <p:spPr>
          <a:xfrm>
            <a:off x="3781854" y="3669365"/>
            <a:ext cx="114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presence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1E5DA6-7A98-4286-908A-FD08F2041C07}"/>
              </a:ext>
            </a:extLst>
          </p:cNvPr>
          <p:cNvSpPr txBox="1"/>
          <p:nvPr/>
        </p:nvSpPr>
        <p:spPr>
          <a:xfrm>
            <a:off x="4984489" y="3734448"/>
            <a:ext cx="79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Ranking/rating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A1416-6AB7-47DB-AF0B-3AD34EB71BF5}"/>
              </a:ext>
            </a:extLst>
          </p:cNvPr>
          <p:cNvCxnSpPr>
            <a:cxnSpLocks/>
          </p:cNvCxnSpPr>
          <p:nvPr/>
        </p:nvCxnSpPr>
        <p:spPr>
          <a:xfrm flipH="1">
            <a:off x="1116490" y="3396063"/>
            <a:ext cx="5461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70CEFB-2348-4288-A0D3-E6FE98D7658B}"/>
              </a:ext>
            </a:extLst>
          </p:cNvPr>
          <p:cNvCxnSpPr>
            <a:cxnSpLocks/>
          </p:cNvCxnSpPr>
          <p:nvPr/>
        </p:nvCxnSpPr>
        <p:spPr>
          <a:xfrm>
            <a:off x="1600193" y="3127513"/>
            <a:ext cx="0" cy="30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C4CDDD-6C03-4C0B-8CC6-91B621B145FA}"/>
              </a:ext>
            </a:extLst>
          </p:cNvPr>
          <p:cNvCxnSpPr>
            <a:cxnSpLocks/>
          </p:cNvCxnSpPr>
          <p:nvPr/>
        </p:nvCxnSpPr>
        <p:spPr>
          <a:xfrm>
            <a:off x="1116490" y="3396063"/>
            <a:ext cx="0" cy="24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CB4BF8-C783-491B-8D1E-0887BA2FDA50}"/>
              </a:ext>
            </a:extLst>
          </p:cNvPr>
          <p:cNvCxnSpPr>
            <a:cxnSpLocks/>
          </p:cNvCxnSpPr>
          <p:nvPr/>
        </p:nvCxnSpPr>
        <p:spPr>
          <a:xfrm flipH="1">
            <a:off x="3155025" y="3396063"/>
            <a:ext cx="13895" cy="24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8473BA4-F5E7-4459-B2A1-9B2BC869CF7A}"/>
              </a:ext>
            </a:extLst>
          </p:cNvPr>
          <p:cNvCxnSpPr>
            <a:cxnSpLocks/>
          </p:cNvCxnSpPr>
          <p:nvPr/>
        </p:nvCxnSpPr>
        <p:spPr>
          <a:xfrm>
            <a:off x="4253939" y="3411978"/>
            <a:ext cx="0" cy="25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4A89B8-507F-455C-BB2F-9564AAB9AF61}"/>
              </a:ext>
            </a:extLst>
          </p:cNvPr>
          <p:cNvCxnSpPr>
            <a:cxnSpLocks/>
          </p:cNvCxnSpPr>
          <p:nvPr/>
        </p:nvCxnSpPr>
        <p:spPr>
          <a:xfrm>
            <a:off x="5221350" y="3396063"/>
            <a:ext cx="0" cy="27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3FCF591-A3AB-4F26-810E-383865447A50}"/>
              </a:ext>
            </a:extLst>
          </p:cNvPr>
          <p:cNvSpPr txBox="1"/>
          <p:nvPr/>
        </p:nvSpPr>
        <p:spPr>
          <a:xfrm>
            <a:off x="1740995" y="4229231"/>
            <a:ext cx="68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 of drugs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D0249A-8B14-4D1C-8706-82318B984D66}"/>
              </a:ext>
            </a:extLst>
          </p:cNvPr>
          <p:cNvSpPr txBox="1"/>
          <p:nvPr/>
        </p:nvSpPr>
        <p:spPr>
          <a:xfrm flipH="1">
            <a:off x="5018196" y="2578207"/>
            <a:ext cx="120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Equipment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5E6467-D673-4C9D-9535-C741B799FC24}"/>
              </a:ext>
            </a:extLst>
          </p:cNvPr>
          <p:cNvCxnSpPr>
            <a:cxnSpLocks/>
          </p:cNvCxnSpPr>
          <p:nvPr/>
        </p:nvCxnSpPr>
        <p:spPr>
          <a:xfrm>
            <a:off x="5468192" y="2019534"/>
            <a:ext cx="0" cy="49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3B12039-380C-4718-BFB4-1C754F1E88C0}"/>
              </a:ext>
            </a:extLst>
          </p:cNvPr>
          <p:cNvSpPr txBox="1"/>
          <p:nvPr/>
        </p:nvSpPr>
        <p:spPr>
          <a:xfrm>
            <a:off x="2421494" y="4229232"/>
            <a:ext cx="10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drugs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7C94B54-74C0-4479-92A4-19C82A88B834}"/>
              </a:ext>
            </a:extLst>
          </p:cNvPr>
          <p:cNvCxnSpPr>
            <a:cxnSpLocks/>
          </p:cNvCxnSpPr>
          <p:nvPr/>
        </p:nvCxnSpPr>
        <p:spPr>
          <a:xfrm>
            <a:off x="2660367" y="2869382"/>
            <a:ext cx="0" cy="1359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5ACC391-A90B-466C-BFC5-72536A15129A}"/>
              </a:ext>
            </a:extLst>
          </p:cNvPr>
          <p:cNvCxnSpPr/>
          <p:nvPr/>
        </p:nvCxnSpPr>
        <p:spPr>
          <a:xfrm>
            <a:off x="2081244" y="4196113"/>
            <a:ext cx="851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AB9D700-4555-4C43-A155-2EEA21C16EE2}"/>
              </a:ext>
            </a:extLst>
          </p:cNvPr>
          <p:cNvSpPr txBox="1"/>
          <p:nvPr/>
        </p:nvSpPr>
        <p:spPr>
          <a:xfrm>
            <a:off x="2081244" y="5128591"/>
            <a:ext cx="13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doctors per hospital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154064F-CF56-4940-BC04-F85F56BCD3DD}"/>
              </a:ext>
            </a:extLst>
          </p:cNvPr>
          <p:cNvSpPr txBox="1"/>
          <p:nvPr/>
        </p:nvSpPr>
        <p:spPr>
          <a:xfrm>
            <a:off x="6158630" y="3664041"/>
            <a:ext cx="984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Locations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37860F-3920-4C19-AB45-5DB08224BE31}"/>
              </a:ext>
            </a:extLst>
          </p:cNvPr>
          <p:cNvCxnSpPr/>
          <p:nvPr/>
        </p:nvCxnSpPr>
        <p:spPr>
          <a:xfrm>
            <a:off x="6578060" y="3429000"/>
            <a:ext cx="8264" cy="20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565C41-1F1C-4D39-AF87-52AB6E4CD6B8}"/>
              </a:ext>
            </a:extLst>
          </p:cNvPr>
          <p:cNvSpPr txBox="1"/>
          <p:nvPr/>
        </p:nvSpPr>
        <p:spPr>
          <a:xfrm>
            <a:off x="3781854" y="5139107"/>
            <a:ext cx="114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Ranking &amp; rating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CAD975F-6566-40AE-9479-590217ED0C0E}"/>
              </a:ext>
            </a:extLst>
          </p:cNvPr>
          <p:cNvCxnSpPr>
            <a:cxnSpLocks/>
          </p:cNvCxnSpPr>
          <p:nvPr/>
        </p:nvCxnSpPr>
        <p:spPr>
          <a:xfrm>
            <a:off x="3847275" y="3044495"/>
            <a:ext cx="0" cy="1845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DEE51F7-9EB1-4E71-9621-8FA2F4DA4EBD}"/>
              </a:ext>
            </a:extLst>
          </p:cNvPr>
          <p:cNvCxnSpPr/>
          <p:nvPr/>
        </p:nvCxnSpPr>
        <p:spPr>
          <a:xfrm>
            <a:off x="2421494" y="4890052"/>
            <a:ext cx="1770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FBAFDA6-4E2C-4AC0-9418-A66D37BDF3D5}"/>
              </a:ext>
            </a:extLst>
          </p:cNvPr>
          <p:cNvCxnSpPr/>
          <p:nvPr/>
        </p:nvCxnSpPr>
        <p:spPr>
          <a:xfrm>
            <a:off x="2421494" y="4890052"/>
            <a:ext cx="0" cy="2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EA8B448-5CF3-4970-8096-3078D960AE14}"/>
              </a:ext>
            </a:extLst>
          </p:cNvPr>
          <p:cNvCxnSpPr/>
          <p:nvPr/>
        </p:nvCxnSpPr>
        <p:spPr>
          <a:xfrm>
            <a:off x="4177402" y="4883428"/>
            <a:ext cx="0" cy="2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DEE639E0-35E3-4F84-8E87-836BD6628724}"/>
              </a:ext>
            </a:extLst>
          </p:cNvPr>
          <p:cNvSpPr txBox="1"/>
          <p:nvPr/>
        </p:nvSpPr>
        <p:spPr>
          <a:xfrm flipH="1">
            <a:off x="4015402" y="5924385"/>
            <a:ext cx="715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Types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618A5A6-BB42-41B3-9BC4-0057504F003B}"/>
              </a:ext>
            </a:extLst>
          </p:cNvPr>
          <p:cNvSpPr txBox="1"/>
          <p:nvPr/>
        </p:nvSpPr>
        <p:spPr>
          <a:xfrm flipH="1">
            <a:off x="4927152" y="5924385"/>
            <a:ext cx="86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289712B-23A6-4595-932C-34F0BC07689C}"/>
              </a:ext>
            </a:extLst>
          </p:cNvPr>
          <p:cNvSpPr txBox="1"/>
          <p:nvPr/>
        </p:nvSpPr>
        <p:spPr>
          <a:xfrm flipH="1">
            <a:off x="5794816" y="5914777"/>
            <a:ext cx="86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Quality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8B0F325-FA2B-46CC-B6AB-47113F30876C}"/>
              </a:ext>
            </a:extLst>
          </p:cNvPr>
          <p:cNvCxnSpPr>
            <a:cxnSpLocks/>
          </p:cNvCxnSpPr>
          <p:nvPr/>
        </p:nvCxnSpPr>
        <p:spPr>
          <a:xfrm>
            <a:off x="5468192" y="2876561"/>
            <a:ext cx="0" cy="284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4730EEB-2CA1-4640-B9FE-9A14C97EFAB3}"/>
              </a:ext>
            </a:extLst>
          </p:cNvPr>
          <p:cNvCxnSpPr/>
          <p:nvPr/>
        </p:nvCxnSpPr>
        <p:spPr>
          <a:xfrm>
            <a:off x="4253939" y="5724939"/>
            <a:ext cx="1904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51406AB-364D-4ED4-B6FE-2F0A60CD7F6F}"/>
              </a:ext>
            </a:extLst>
          </p:cNvPr>
          <p:cNvCxnSpPr/>
          <p:nvPr/>
        </p:nvCxnSpPr>
        <p:spPr>
          <a:xfrm>
            <a:off x="4253939" y="5724939"/>
            <a:ext cx="0" cy="199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F092BE2-41DB-4000-8C93-086C0A8175AF}"/>
              </a:ext>
            </a:extLst>
          </p:cNvPr>
          <p:cNvCxnSpPr/>
          <p:nvPr/>
        </p:nvCxnSpPr>
        <p:spPr>
          <a:xfrm>
            <a:off x="5221350" y="5724939"/>
            <a:ext cx="0" cy="199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FBCC9A5-B135-4EBA-8DC0-3BB81E77B616}"/>
              </a:ext>
            </a:extLst>
          </p:cNvPr>
          <p:cNvCxnSpPr/>
          <p:nvPr/>
        </p:nvCxnSpPr>
        <p:spPr>
          <a:xfrm>
            <a:off x="6158630" y="5724939"/>
            <a:ext cx="0" cy="18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D7383E7-DECE-4A36-9D6D-CA3D3B5A086D}"/>
              </a:ext>
            </a:extLst>
          </p:cNvPr>
          <p:cNvSpPr txBox="1"/>
          <p:nvPr/>
        </p:nvSpPr>
        <p:spPr>
          <a:xfrm>
            <a:off x="7699507" y="2584174"/>
            <a:ext cx="145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Accessibility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4088D61-1F65-4D59-A98D-3EAE2192B779}"/>
              </a:ext>
            </a:extLst>
          </p:cNvPr>
          <p:cNvSpPr txBox="1"/>
          <p:nvPr/>
        </p:nvSpPr>
        <p:spPr>
          <a:xfrm>
            <a:off x="9234040" y="2582614"/>
            <a:ext cx="82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Hotels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1958C2B-FCB2-44F6-859C-7F8A34B36257}"/>
              </a:ext>
            </a:extLst>
          </p:cNvPr>
          <p:cNvSpPr txBox="1"/>
          <p:nvPr/>
        </p:nvSpPr>
        <p:spPr>
          <a:xfrm>
            <a:off x="10234923" y="2575152"/>
            <a:ext cx="1079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Location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67C1200-DDF7-4E22-A25C-9FDDD0FE2309}"/>
              </a:ext>
            </a:extLst>
          </p:cNvPr>
          <p:cNvCxnSpPr/>
          <p:nvPr/>
        </p:nvCxnSpPr>
        <p:spPr>
          <a:xfrm>
            <a:off x="8110324" y="1913642"/>
            <a:ext cx="2352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F9E63F6-3BB6-4E03-9084-96CB87E05152}"/>
              </a:ext>
            </a:extLst>
          </p:cNvPr>
          <p:cNvCxnSpPr>
            <a:cxnSpLocks/>
          </p:cNvCxnSpPr>
          <p:nvPr/>
        </p:nvCxnSpPr>
        <p:spPr>
          <a:xfrm flipH="1">
            <a:off x="8097072" y="1913642"/>
            <a:ext cx="13252" cy="55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E8546D5-6FA2-4E9F-AACB-ADC6586CC87E}"/>
              </a:ext>
            </a:extLst>
          </p:cNvPr>
          <p:cNvCxnSpPr>
            <a:cxnSpLocks/>
          </p:cNvCxnSpPr>
          <p:nvPr/>
        </p:nvCxnSpPr>
        <p:spPr>
          <a:xfrm>
            <a:off x="9557792" y="1913642"/>
            <a:ext cx="0" cy="60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2195545-F390-4B21-84EF-909A047E2301}"/>
              </a:ext>
            </a:extLst>
          </p:cNvPr>
          <p:cNvCxnSpPr>
            <a:cxnSpLocks/>
          </p:cNvCxnSpPr>
          <p:nvPr/>
        </p:nvCxnSpPr>
        <p:spPr>
          <a:xfrm>
            <a:off x="10462585" y="1913642"/>
            <a:ext cx="0" cy="60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C2B280B1-2EE3-43EB-B83F-BE5432038D5A}"/>
              </a:ext>
            </a:extLst>
          </p:cNvPr>
          <p:cNvSpPr txBox="1"/>
          <p:nvPr/>
        </p:nvSpPr>
        <p:spPr>
          <a:xfrm>
            <a:off x="7262185" y="3671803"/>
            <a:ext cx="848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Flights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A3BCF43-2011-4E06-9D90-EEA72B100F18}"/>
              </a:ext>
            </a:extLst>
          </p:cNvPr>
          <p:cNvSpPr txBox="1"/>
          <p:nvPr/>
        </p:nvSpPr>
        <p:spPr>
          <a:xfrm flipH="1">
            <a:off x="8844647" y="3678605"/>
            <a:ext cx="122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Public transport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1C76DF-FEB6-4CA9-AD73-B69C74111B7D}"/>
              </a:ext>
            </a:extLst>
          </p:cNvPr>
          <p:cNvSpPr txBox="1"/>
          <p:nvPr/>
        </p:nvSpPr>
        <p:spPr>
          <a:xfrm>
            <a:off x="8162100" y="4560104"/>
            <a:ext cx="1071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Rating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2B74336-A8AA-4C9B-8064-AB3F3B8F951C}"/>
              </a:ext>
            </a:extLst>
          </p:cNvPr>
          <p:cNvSpPr txBox="1"/>
          <p:nvPr/>
        </p:nvSpPr>
        <p:spPr>
          <a:xfrm>
            <a:off x="9120845" y="4467771"/>
            <a:ext cx="105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rooms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51A0E1-2CDF-48DE-8D96-D924DA209461}"/>
              </a:ext>
            </a:extLst>
          </p:cNvPr>
          <p:cNvSpPr txBox="1"/>
          <p:nvPr/>
        </p:nvSpPr>
        <p:spPr>
          <a:xfrm>
            <a:off x="9519190" y="5169735"/>
            <a:ext cx="11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Proximity to hospitals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0C8C5F6-F4F4-43DC-8645-10E9C4D2E516}"/>
              </a:ext>
            </a:extLst>
          </p:cNvPr>
          <p:cNvCxnSpPr/>
          <p:nvPr/>
        </p:nvCxnSpPr>
        <p:spPr>
          <a:xfrm>
            <a:off x="7526390" y="3376844"/>
            <a:ext cx="1943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A09D68CD-2116-4C41-AA43-FAFC9DDA131B}"/>
              </a:ext>
            </a:extLst>
          </p:cNvPr>
          <p:cNvSpPr txBox="1"/>
          <p:nvPr/>
        </p:nvSpPr>
        <p:spPr>
          <a:xfrm>
            <a:off x="10713864" y="5169735"/>
            <a:ext cx="1102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Activities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DFFB69A-6985-4573-B923-23204240C57E}"/>
              </a:ext>
            </a:extLst>
          </p:cNvPr>
          <p:cNvSpPr txBox="1"/>
          <p:nvPr/>
        </p:nvSpPr>
        <p:spPr>
          <a:xfrm>
            <a:off x="8110324" y="3671803"/>
            <a:ext cx="848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Ships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7326C03-105F-4814-A079-FC3813BCD456}"/>
              </a:ext>
            </a:extLst>
          </p:cNvPr>
          <p:cNvCxnSpPr/>
          <p:nvPr/>
        </p:nvCxnSpPr>
        <p:spPr>
          <a:xfrm>
            <a:off x="8215503" y="2876561"/>
            <a:ext cx="0" cy="519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952EF2-51E6-40B5-9230-B8C687F8B54B}"/>
              </a:ext>
            </a:extLst>
          </p:cNvPr>
          <p:cNvCxnSpPr/>
          <p:nvPr/>
        </p:nvCxnSpPr>
        <p:spPr>
          <a:xfrm>
            <a:off x="7526390" y="3376844"/>
            <a:ext cx="0" cy="26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9107807-7030-44E4-ADE6-7FC2DFEEAF2F}"/>
              </a:ext>
            </a:extLst>
          </p:cNvPr>
          <p:cNvCxnSpPr/>
          <p:nvPr/>
        </p:nvCxnSpPr>
        <p:spPr>
          <a:xfrm>
            <a:off x="8335611" y="3396063"/>
            <a:ext cx="0" cy="26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7A1D9F8-0A66-4470-985C-44744E799B8E}"/>
              </a:ext>
            </a:extLst>
          </p:cNvPr>
          <p:cNvCxnSpPr/>
          <p:nvPr/>
        </p:nvCxnSpPr>
        <p:spPr>
          <a:xfrm>
            <a:off x="9469975" y="3376844"/>
            <a:ext cx="0" cy="26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06DA0344-079D-49D0-9D19-0305892EDDBF}"/>
              </a:ext>
            </a:extLst>
          </p:cNvPr>
          <p:cNvSpPr txBox="1"/>
          <p:nvPr/>
        </p:nvSpPr>
        <p:spPr>
          <a:xfrm>
            <a:off x="10118737" y="4560103"/>
            <a:ext cx="654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D75C4B8-83E9-46EA-BA00-93CC669F077E}"/>
              </a:ext>
            </a:extLst>
          </p:cNvPr>
          <p:cNvCxnSpPr>
            <a:cxnSpLocks/>
          </p:cNvCxnSpPr>
          <p:nvPr/>
        </p:nvCxnSpPr>
        <p:spPr>
          <a:xfrm>
            <a:off x="9587277" y="2933040"/>
            <a:ext cx="0" cy="1491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7FB7A00-7BBF-405D-855A-8C401E913BD2}"/>
              </a:ext>
            </a:extLst>
          </p:cNvPr>
          <p:cNvCxnSpPr/>
          <p:nvPr/>
        </p:nvCxnSpPr>
        <p:spPr>
          <a:xfrm>
            <a:off x="8421457" y="4421241"/>
            <a:ext cx="2014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AAAEB23-128F-4315-942D-4B3815963413}"/>
              </a:ext>
            </a:extLst>
          </p:cNvPr>
          <p:cNvCxnSpPr>
            <a:cxnSpLocks/>
          </p:cNvCxnSpPr>
          <p:nvPr/>
        </p:nvCxnSpPr>
        <p:spPr>
          <a:xfrm>
            <a:off x="10621758" y="2876561"/>
            <a:ext cx="0" cy="227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AF2D9F4-711C-4157-B428-A1AB48336664}"/>
              </a:ext>
            </a:extLst>
          </p:cNvPr>
          <p:cNvCxnSpPr>
            <a:cxnSpLocks/>
          </p:cNvCxnSpPr>
          <p:nvPr/>
        </p:nvCxnSpPr>
        <p:spPr>
          <a:xfrm flipV="1">
            <a:off x="9905020" y="5139107"/>
            <a:ext cx="1200295" cy="30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38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6"/>
            <a:ext cx="12192000" cy="635413"/>
          </a:xfrm>
          <a:solidFill>
            <a:srgbClr val="4472C4"/>
          </a:solidFill>
        </p:spPr>
        <p:txBody>
          <a:bodyPr>
            <a:norm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We identify the questions to be answered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DF6964-0956-4974-B73D-6DE840AE91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48547"/>
          <a:ext cx="3866322" cy="3388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3508">
                <a:tc>
                  <a:txBody>
                    <a:bodyPr/>
                    <a:lstStyle/>
                    <a:p>
                      <a:r>
                        <a:rPr lang="en-US" dirty="0"/>
                        <a:t>Current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94951">
                <a:tc>
                  <a:txBody>
                    <a:bodyPr/>
                    <a:lstStyle/>
                    <a:p>
                      <a:r>
                        <a:rPr lang="en-US" dirty="0"/>
                        <a:t>A large international hotel chain wants to venture into the field of medical tourism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293436">
                <a:tc>
                  <a:txBody>
                    <a:bodyPr/>
                    <a:lstStyle/>
                    <a:p>
                      <a:r>
                        <a:rPr lang="en-US" dirty="0"/>
                        <a:t>The company wants to confirm that this market is sustainable and that they can start their hotel or acquire one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696466">
                <a:tc>
                  <a:txBody>
                    <a:bodyPr/>
                    <a:lstStyle/>
                    <a:p>
                      <a:r>
                        <a:rPr lang="en-US" dirty="0"/>
                        <a:t>What can the future course of action for the company look like?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A61DC39-11FA-4DC4-8A6D-088045F4C0C5}"/>
              </a:ext>
            </a:extLst>
          </p:cNvPr>
          <p:cNvGraphicFramePr>
            <a:graphicFrameLocks/>
          </p:cNvGraphicFramePr>
          <p:nvPr/>
        </p:nvGraphicFramePr>
        <p:xfrm>
          <a:off x="7285383" y="1348545"/>
          <a:ext cx="3866322" cy="338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r>
                        <a:rPr lang="en-US" dirty="0"/>
                        <a:t>Future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23357">
                <a:tc>
                  <a:txBody>
                    <a:bodyPr/>
                    <a:lstStyle/>
                    <a:p>
                      <a:r>
                        <a:rPr lang="en-US" dirty="0"/>
                        <a:t>The team has successfully ventured into medical tourism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071366">
                <a:tc>
                  <a:txBody>
                    <a:bodyPr/>
                    <a:lstStyle/>
                    <a:p>
                      <a:r>
                        <a:rPr lang="en-US" dirty="0"/>
                        <a:t>The team created a framework to help identify and optimize the businesses in medical tourism in which to invest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991522">
                <a:tc>
                  <a:txBody>
                    <a:bodyPr/>
                    <a:lstStyle/>
                    <a:p>
                      <a:r>
                        <a:rPr lang="en-US" dirty="0"/>
                        <a:t>The team has identified the factors to leading to investment in medical tourism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  <p:pic>
        <p:nvPicPr>
          <p:cNvPr id="20" name="Picture 19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F606889C-91B3-47A0-B597-ACD4A33E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78" y="1166937"/>
            <a:ext cx="669235" cy="66923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B53FF4A-3081-4263-8652-AAF6CDB40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7625" y="1166937"/>
            <a:ext cx="669237" cy="6692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F75367-8463-4BC7-96AC-386362C2CBC4}"/>
              </a:ext>
            </a:extLst>
          </p:cNvPr>
          <p:cNvSpPr txBox="1"/>
          <p:nvPr/>
        </p:nvSpPr>
        <p:spPr>
          <a:xfrm>
            <a:off x="2771361" y="5479430"/>
            <a:ext cx="6659217" cy="923330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Is there significant growth in medical tourism industry in Taiwan?</a:t>
            </a:r>
          </a:p>
          <a:p>
            <a:pPr marL="342900" indent="-342900">
              <a:buAutoNum type="arabicPeriod"/>
            </a:pPr>
            <a:r>
              <a:rPr lang="en-US" dirty="0"/>
              <a:t>Which county has the highest number of hotels and hospitals?</a:t>
            </a:r>
          </a:p>
          <a:p>
            <a:pPr marL="342900" indent="-342900">
              <a:buAutoNum type="arabicPeriod"/>
            </a:pPr>
            <a:r>
              <a:rPr lang="en-US" dirty="0"/>
              <a:t>Which companies can be invested in?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957E1-EB19-4791-B75D-CC18F4879C44}"/>
              </a:ext>
            </a:extLst>
          </p:cNvPr>
          <p:cNvSpPr txBox="1"/>
          <p:nvPr/>
        </p:nvSpPr>
        <p:spPr>
          <a:xfrm>
            <a:off x="2771361" y="5104133"/>
            <a:ext cx="6669156" cy="36933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Questions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D3B12D-5E81-46C1-8F22-529D020ED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2AA187D-B33F-4D57-B226-6317A2ADD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46" y="4935826"/>
            <a:ext cx="547001" cy="5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682C2F0-E9F6-487F-98C3-5284010CC5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8DF2B-1AD2-4EFF-97A2-A9F6B4A0463C}"/>
              </a:ext>
            </a:extLst>
          </p:cNvPr>
          <p:cNvSpPr txBox="1">
            <a:spLocks/>
          </p:cNvSpPr>
          <p:nvPr/>
        </p:nvSpPr>
        <p:spPr>
          <a:xfrm>
            <a:off x="0" y="-5966"/>
            <a:ext cx="12192000" cy="635413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One of the reasons why people visit Taiwan is medical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ADF2A-E49D-4489-BCE8-3AF9D00F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028" name="Picture 4" descr="Globe Geography Svg Png Icon Free Download (#511797 ...">
            <a:extLst>
              <a:ext uri="{FF2B5EF4-FFF2-40B4-BE49-F238E27FC236}">
                <a16:creationId xmlns:a16="http://schemas.microsoft.com/office/drawing/2014/main" id="{4F46C1C3-D91F-41BA-95F8-3DC7AD6A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5" y="2125449"/>
            <a:ext cx="2085512" cy="25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5A8860-5DCE-4D18-8BFB-C83BAE82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87" y="1249433"/>
            <a:ext cx="876016" cy="87601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B53E407-D428-444A-BCD2-DD44C5C3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44" y="5217943"/>
            <a:ext cx="1117209" cy="111720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40746E2-0E50-45ED-8921-0A2BD1C9F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56" y="3185869"/>
            <a:ext cx="844063" cy="844063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E35BF28D-92C3-4FBD-A220-3EDBD1AED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65" y="2342518"/>
            <a:ext cx="843351" cy="843351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5ABC6F73-E595-4BB1-BA2B-4EB47F9624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86" y="4972126"/>
            <a:ext cx="966239" cy="96623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86D27F-4EF2-4838-B1C0-6F542D589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702" y="1100493"/>
            <a:ext cx="876016" cy="876016"/>
          </a:xfrm>
          <a:prstGeom prst="rect">
            <a:avLst/>
          </a:prstGeom>
        </p:spPr>
      </p:pic>
      <p:pic>
        <p:nvPicPr>
          <p:cNvPr id="23" name="Picture 22" descr="A picture containing shirt&#10;&#10;Description automatically generated">
            <a:extLst>
              <a:ext uri="{FF2B5EF4-FFF2-40B4-BE49-F238E27FC236}">
                <a16:creationId xmlns:a16="http://schemas.microsoft.com/office/drawing/2014/main" id="{00F311FF-0730-490D-845C-8B5204DEA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09" y="853007"/>
            <a:ext cx="787050" cy="787050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B2B6A7-C688-488F-978B-B4DF415CC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205" y="4094923"/>
            <a:ext cx="927011" cy="927011"/>
          </a:xfrm>
          <a:prstGeom prst="rect">
            <a:avLst/>
          </a:prstGeom>
        </p:spPr>
      </p:pic>
      <p:pic>
        <p:nvPicPr>
          <p:cNvPr id="1032" name="Picture 8" descr="taiwan, taiwan country, taiwan map icon">
            <a:extLst>
              <a:ext uri="{FF2B5EF4-FFF2-40B4-BE49-F238E27FC236}">
                <a16:creationId xmlns:a16="http://schemas.microsoft.com/office/drawing/2014/main" id="{0D324599-07B6-4769-BCBD-D888CA96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51" y="2125449"/>
            <a:ext cx="2607102" cy="26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6BA84C-2A5B-4B47-A672-610599BAD6DB}"/>
              </a:ext>
            </a:extLst>
          </p:cNvPr>
          <p:cNvSpPr txBox="1"/>
          <p:nvPr/>
        </p:nvSpPr>
        <p:spPr>
          <a:xfrm>
            <a:off x="5723225" y="2062874"/>
            <a:ext cx="9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tourist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F3159E-A0BF-4C20-84C0-CE3E7C2F2947}"/>
              </a:ext>
            </a:extLst>
          </p:cNvPr>
          <p:cNvSpPr txBox="1"/>
          <p:nvPr/>
        </p:nvSpPr>
        <p:spPr>
          <a:xfrm>
            <a:off x="5075276" y="3845266"/>
            <a:ext cx="10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52E9C4-B4FD-4EB2-995C-2F75D4A8ADC2}"/>
              </a:ext>
            </a:extLst>
          </p:cNvPr>
          <p:cNvSpPr txBox="1"/>
          <p:nvPr/>
        </p:nvSpPr>
        <p:spPr>
          <a:xfrm>
            <a:off x="5693645" y="5844184"/>
            <a:ext cx="126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conference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53281-9C25-4D56-92B9-C1A17A92C5FD}"/>
              </a:ext>
            </a:extLst>
          </p:cNvPr>
          <p:cNvSpPr txBox="1"/>
          <p:nvPr/>
        </p:nvSpPr>
        <p:spPr>
          <a:xfrm>
            <a:off x="9259591" y="6150486"/>
            <a:ext cx="102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E99258-A5FC-484B-B073-98D9118BD613}"/>
              </a:ext>
            </a:extLst>
          </p:cNvPr>
          <p:cNvSpPr txBox="1"/>
          <p:nvPr/>
        </p:nvSpPr>
        <p:spPr>
          <a:xfrm>
            <a:off x="10997589" y="4916715"/>
            <a:ext cx="107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AB5C59-04F6-4FD9-BD59-967793EB69A1}"/>
              </a:ext>
            </a:extLst>
          </p:cNvPr>
          <p:cNvSpPr txBox="1"/>
          <p:nvPr/>
        </p:nvSpPr>
        <p:spPr>
          <a:xfrm>
            <a:off x="11104966" y="3046961"/>
            <a:ext cx="108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A8A4B2-C5CE-4CA3-9CA0-5EC39E98F674}"/>
              </a:ext>
            </a:extLst>
          </p:cNvPr>
          <p:cNvSpPr txBox="1"/>
          <p:nvPr/>
        </p:nvSpPr>
        <p:spPr>
          <a:xfrm>
            <a:off x="11162689" y="1605516"/>
            <a:ext cx="9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175818-2EF3-44ED-A822-D5C9FE46DCA2}"/>
              </a:ext>
            </a:extLst>
          </p:cNvPr>
          <p:cNvSpPr txBox="1"/>
          <p:nvPr/>
        </p:nvSpPr>
        <p:spPr>
          <a:xfrm>
            <a:off x="8441657" y="1114839"/>
            <a:ext cx="111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exhibition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8DF7F9-F6DE-4914-A1F9-179DB80742A0}"/>
              </a:ext>
            </a:extLst>
          </p:cNvPr>
          <p:cNvSpPr txBox="1"/>
          <p:nvPr/>
        </p:nvSpPr>
        <p:spPr>
          <a:xfrm>
            <a:off x="7756425" y="3261427"/>
            <a:ext cx="10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</a:t>
            </a: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54A17C3-5793-4A14-8B95-F15FDF1146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0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5"/>
            <a:ext cx="12192000" cy="629448"/>
          </a:xfrm>
          <a:solidFill>
            <a:srgbClr val="4472C4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 DNA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7051E-7AD9-4F9F-8BBC-2A804D7F8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0FCB8-94A5-4154-939E-A0807AE1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483"/>
            <a:ext cx="12192000" cy="6225205"/>
          </a:xfrm>
          <a:prstGeom prst="rect">
            <a:avLst/>
          </a:prstGeom>
          <a:solidFill>
            <a:srgbClr val="E9F3F2"/>
          </a:solidFill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1DA02BE-3695-41EE-9F26-921838BBE613}"/>
              </a:ext>
            </a:extLst>
          </p:cNvPr>
          <p:cNvSpPr txBox="1">
            <a:spLocks/>
          </p:cNvSpPr>
          <p:nvPr/>
        </p:nvSpPr>
        <p:spPr>
          <a:xfrm>
            <a:off x="0" y="-5966"/>
            <a:ext cx="12192000" cy="635413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Most medical tourists were from China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EF1FA-A1A2-4114-8727-2226A6D93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4E09361-0B36-4ED5-A6E4-AC1093952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3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D0E120-CB3D-41A0-B73F-57D944863C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E3A7C-8F50-41B8-8298-05E88ADB0BC8}"/>
              </a:ext>
            </a:extLst>
          </p:cNvPr>
          <p:cNvSpPr txBox="1">
            <a:spLocks/>
          </p:cNvSpPr>
          <p:nvPr/>
        </p:nvSpPr>
        <p:spPr>
          <a:xfrm>
            <a:off x="0" y="-9308"/>
            <a:ext cx="12192000" cy="632791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Travel permits caused the Chinese to stop traveling to Taiwan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853F734-EAC4-40FE-A12D-4C085630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  <p:pic>
        <p:nvPicPr>
          <p:cNvPr id="5" name="Picture 4" descr="A picture containing table, sitting, computer, desk&#10;&#10;Description automatically generated">
            <a:extLst>
              <a:ext uri="{FF2B5EF4-FFF2-40B4-BE49-F238E27FC236}">
                <a16:creationId xmlns:a16="http://schemas.microsoft.com/office/drawing/2014/main" id="{CDBC44D7-6541-4C4A-9454-F066E030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12" y="1086866"/>
            <a:ext cx="4232909" cy="333992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DB156-9654-4754-912E-419730F7A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" y="1371055"/>
            <a:ext cx="7021829" cy="1256199"/>
          </a:xfrm>
          <a:prstGeom prst="rect">
            <a:avLst/>
          </a:prstGeom>
        </p:spPr>
      </p:pic>
      <p:pic>
        <p:nvPicPr>
          <p:cNvPr id="11" name="Picture 10" descr="A person holding a sign&#10;&#10;Description automatically generated">
            <a:extLst>
              <a:ext uri="{FF2B5EF4-FFF2-40B4-BE49-F238E27FC236}">
                <a16:creationId xmlns:a16="http://schemas.microsoft.com/office/drawing/2014/main" id="{59EB0CC7-C174-4FE9-A7E1-C1E97DB9B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" y="3042672"/>
            <a:ext cx="4635851" cy="3030687"/>
          </a:xfrm>
          <a:prstGeom prst="rect">
            <a:avLst/>
          </a:prstGeom>
        </p:spPr>
      </p:pic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D9D3B7A-C229-4512-AD86-ABC53E975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50" y="4558016"/>
            <a:ext cx="7021829" cy="2094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C0D00-1C43-4323-BC9E-5ABC94F5D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1" y="0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2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339-5850-45E8-9FEC-2BB1128B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0E53-78BA-4D16-B14E-4842EC5E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55B0-E54E-440C-BF7B-09FC2F61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175"/>
            <a:ext cx="12192000" cy="62404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5AE6E5-56B8-44BE-B4FA-CA9DF9FE85F0}"/>
              </a:ext>
            </a:extLst>
          </p:cNvPr>
          <p:cNvSpPr txBox="1">
            <a:spLocks/>
          </p:cNvSpPr>
          <p:nvPr/>
        </p:nvSpPr>
        <p:spPr>
          <a:xfrm>
            <a:off x="0" y="-9308"/>
            <a:ext cx="12192000" cy="632791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Taiwan also saw large inbound tourists from Macau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and other southeast Asian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3F0DC-D871-4734-A124-C32A929D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0"/>
            <a:ext cx="1434827" cy="62348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5EBE65D-FD92-498B-9FE1-8373F4FBA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3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5"/>
            <a:ext cx="12192000" cy="629448"/>
          </a:xfrm>
          <a:solidFill>
            <a:srgbClr val="4472C4"/>
          </a:solidFill>
        </p:spPr>
        <p:txBody>
          <a:bodyPr>
            <a:no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The increase in medical tourism is significant over a span of 5 years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8E823-7011-449E-8E4A-BD6ADD64A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18" y="993913"/>
            <a:ext cx="11526078" cy="549965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Rise in number of tourists over a span of 5 years for medical purposes at significance level of 95%, from all countries except China and some countries in Southeast Asia makes it worthwhile to invest in Taiwan’s tourism industry</a:t>
            </a:r>
          </a:p>
          <a:p>
            <a:pPr marL="514350" indent="-514350">
              <a:buAutoNum type="arabicPeriod"/>
            </a:pPr>
            <a:r>
              <a:rPr lang="en-US" sz="2000" dirty="0"/>
              <a:t>The number of inbound tourists from Macau are far greater than those from other countries included in the above test</a:t>
            </a:r>
          </a:p>
          <a:p>
            <a:pPr marL="514350" indent="-514350">
              <a:buAutoNum type="arabicPeriod"/>
            </a:pPr>
            <a:r>
              <a:rPr lang="en-US" sz="2000" dirty="0"/>
              <a:t>Taiwan sees a drop in number of tourists from China due to the visa regulations introduced by China in July 2017</a:t>
            </a:r>
          </a:p>
          <a:p>
            <a:pPr marL="514350" indent="-514350">
              <a:buAutoNum type="arabicPeriod"/>
            </a:pPr>
            <a:r>
              <a:rPr lang="en-US" sz="2000" dirty="0"/>
              <a:t>Tourists from several southeast Asian countries have been increasing in number significantly from 2012 to 2015 but not so later on. The rise is however, significant over a span of 5 years.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Note: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8CFAD95-86E5-4D21-A3D7-99F50361F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323741"/>
              </p:ext>
            </p:extLst>
          </p:nvPr>
        </p:nvGraphicFramePr>
        <p:xfrm>
          <a:off x="1263374" y="43772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004023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34423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7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0.9959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3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1.79e-05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Others, Southeast Asia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45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56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0.00052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countries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9071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5E302AD-F3C0-40DE-A9FE-433EF4BCE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6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694</Words>
  <Application>Microsoft Office PowerPoint</Application>
  <PresentationFormat>Widescreen</PresentationFormat>
  <Paragraphs>108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Problem DNA</vt:lpstr>
      <vt:lpstr>Representation</vt:lpstr>
      <vt:lpstr>We identify the questions to be answered</vt:lpstr>
      <vt:lpstr>PowerPoint Presentation</vt:lpstr>
      <vt:lpstr>Problem DNA</vt:lpstr>
      <vt:lpstr>PowerPoint Presentation</vt:lpstr>
      <vt:lpstr>PowerPoint Presentation</vt:lpstr>
      <vt:lpstr>The increase in medical tourism is significant over a span of 5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Company must invest in medical tourism in Taiwan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Tourism in Taiwan</dc:title>
  <dc:creator>Jaryal, Pranshu</dc:creator>
  <cp:lastModifiedBy>akshata bodhankar</cp:lastModifiedBy>
  <cp:revision>39</cp:revision>
  <dcterms:created xsi:type="dcterms:W3CDTF">2020-05-15T14:11:32Z</dcterms:created>
  <dcterms:modified xsi:type="dcterms:W3CDTF">2020-05-22T18:51:08Z</dcterms:modified>
</cp:coreProperties>
</file>